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2A00"/>
    <a:srgbClr val="1E3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70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14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92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6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48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81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97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48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92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32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89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02CAF-0EB4-46C6-B4B1-265243A35CF3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D9559-F933-43FB-B868-EF0F95737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3100FE05-BF14-3F2A-FA6D-1905BC2B265D}"/>
              </a:ext>
            </a:extLst>
          </p:cNvPr>
          <p:cNvSpPr/>
          <p:nvPr/>
        </p:nvSpPr>
        <p:spPr>
          <a:xfrm>
            <a:off x="0" y="1"/>
            <a:ext cx="6858000" cy="9905999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1E3D7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D1EA80A0-587E-445E-744F-9B3B88438C06}"/>
              </a:ext>
            </a:extLst>
          </p:cNvPr>
          <p:cNvSpPr/>
          <p:nvPr/>
        </p:nvSpPr>
        <p:spPr>
          <a:xfrm>
            <a:off x="116323" y="154545"/>
            <a:ext cx="6624000" cy="9456863"/>
          </a:xfrm>
          <a:prstGeom prst="roundRect">
            <a:avLst>
              <a:gd name="adj" fmla="val 40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E1FCD5D-F4E1-5B10-4A9B-E52494814D99}"/>
              </a:ext>
            </a:extLst>
          </p:cNvPr>
          <p:cNvSpPr txBox="1">
            <a:spLocks/>
          </p:cNvSpPr>
          <p:nvPr/>
        </p:nvSpPr>
        <p:spPr>
          <a:xfrm>
            <a:off x="538833" y="1079195"/>
            <a:ext cx="5675865" cy="630300"/>
          </a:xfrm>
          <a:prstGeom prst="rect">
            <a:avLst/>
          </a:prstGeom>
        </p:spPr>
        <p:txBody>
          <a:bodyPr vert="horz" wrap="square" lIns="0" tIns="14604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fr-FR" sz="2000" dirty="0">
                <a:solidFill>
                  <a:srgbClr val="D32A00"/>
                </a:solidFill>
                <a:latin typeface="Branding BoldItalic" panose="00000800000000000000" pitchFamily="50" charset="0"/>
                <a:cs typeface="MV Boli" panose="02000500030200090000" pitchFamily="2" charset="0"/>
              </a:rPr>
              <a:t>Un programme épicé pour prévenir et prendre en charge les infections chez les résidents !</a:t>
            </a:r>
            <a:endParaRPr lang="fr-FR" sz="2400" dirty="0">
              <a:solidFill>
                <a:srgbClr val="D32A00"/>
              </a:solidFill>
              <a:latin typeface="Branding BoldItalic" panose="00000800000000000000" pitchFamily="50" charset="0"/>
              <a:cs typeface="MV Boli" panose="02000500030200090000" pitchFamily="2" charset="0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A0154A4-C13F-769C-265B-CBB5A849BFDE}"/>
              </a:ext>
            </a:extLst>
          </p:cNvPr>
          <p:cNvCxnSpPr/>
          <p:nvPr/>
        </p:nvCxnSpPr>
        <p:spPr>
          <a:xfrm>
            <a:off x="675931" y="1811532"/>
            <a:ext cx="5365274" cy="0"/>
          </a:xfrm>
          <a:prstGeom prst="line">
            <a:avLst/>
          </a:prstGeom>
          <a:ln w="28575">
            <a:solidFill>
              <a:srgbClr val="1E3D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9CCA1F6B-C226-3090-49FE-022AE55D09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549" t="50000" r="20564" b="25156"/>
          <a:stretch>
            <a:fillRect/>
          </a:stretch>
        </p:blipFill>
        <p:spPr>
          <a:xfrm>
            <a:off x="1946648" y="273808"/>
            <a:ext cx="2823840" cy="824080"/>
          </a:xfrm>
          <a:prstGeom prst="rect">
            <a:avLst/>
          </a:prstGeom>
        </p:spPr>
      </p:pic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08F878A-689B-AC90-F15B-BAFD3ABEF0BC}"/>
              </a:ext>
            </a:extLst>
          </p:cNvPr>
          <p:cNvSpPr/>
          <p:nvPr/>
        </p:nvSpPr>
        <p:spPr>
          <a:xfrm>
            <a:off x="-1686754" y="7469610"/>
            <a:ext cx="7405166" cy="17993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rgbClr val="1E3D7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6000" rIns="72000" rtlCol="0" anchor="ctr"/>
          <a:lstStyle/>
          <a:p>
            <a:pPr algn="ctr"/>
            <a:endParaRPr lang="fr-FR" dirty="0">
              <a:solidFill>
                <a:srgbClr val="1E3D7D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40A7775-A66D-83DC-DF8D-EAE4B7051368}"/>
              </a:ext>
            </a:extLst>
          </p:cNvPr>
          <p:cNvSpPr txBox="1"/>
          <p:nvPr/>
        </p:nvSpPr>
        <p:spPr>
          <a:xfrm>
            <a:off x="412875" y="7585838"/>
            <a:ext cx="3615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1E3D7D"/>
                </a:solidFill>
                <a:latin typeface="Aptos" panose="020B0004020202020204" pitchFamily="34" charset="0"/>
              </a:rPr>
              <a:t>INTÉRESSÉ ? VOS CONTACTS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E4BBA93A-4A55-B762-7F0F-9D5C688E6F7E}"/>
              </a:ext>
            </a:extLst>
          </p:cNvPr>
          <p:cNvSpPr txBox="1"/>
          <p:nvPr/>
        </p:nvSpPr>
        <p:spPr>
          <a:xfrm>
            <a:off x="116323" y="4582293"/>
            <a:ext cx="2150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1E3D7D"/>
                </a:solidFill>
                <a:latin typeface="Aptos" panose="020B0004020202020204" pitchFamily="34" charset="0"/>
              </a:rPr>
              <a:t>PAPRICA c’est…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62DD381-8C25-FF28-4766-91AC177D51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70" y="2035951"/>
            <a:ext cx="1813289" cy="2293565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8309CC06-761E-F0DE-E9C8-DBAA9799F386}"/>
              </a:ext>
            </a:extLst>
          </p:cNvPr>
          <p:cNvSpPr txBox="1"/>
          <p:nvPr/>
        </p:nvSpPr>
        <p:spPr>
          <a:xfrm>
            <a:off x="596669" y="2324557"/>
            <a:ext cx="13182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Branding SemiLight" panose="00000500000000000000" pitchFamily="50" charset="0"/>
              </a:rPr>
              <a:t>Il est confus, on ferait pas un ECBU ?</a:t>
            </a:r>
          </a:p>
        </p:txBody>
      </p:sp>
      <p:graphicFrame>
        <p:nvGraphicFramePr>
          <p:cNvPr id="24" name="Objet 23">
            <a:extLst>
              <a:ext uri="{FF2B5EF4-FFF2-40B4-BE49-F238E27FC236}">
                <a16:creationId xmlns:a16="http://schemas.microsoft.com/office/drawing/2014/main" id="{8E31A80C-BDE6-5268-7774-09A4483F9A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952185"/>
              </p:ext>
            </p:extLst>
          </p:nvPr>
        </p:nvGraphicFramePr>
        <p:xfrm>
          <a:off x="2486025" y="2173288"/>
          <a:ext cx="1885950" cy="188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4" imgW="5842958" imgH="5849772" progId="Photoshop.Image.11">
                  <p:embed/>
                </p:oleObj>
              </mc:Choice>
              <mc:Fallback>
                <p:oleObj name="Image" r:id="rId4" imgW="5842958" imgH="5849772" progId="Photoshop.Image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86025" y="2173288"/>
                        <a:ext cx="1885950" cy="188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ZoneTexte 33">
            <a:extLst>
              <a:ext uri="{FF2B5EF4-FFF2-40B4-BE49-F238E27FC236}">
                <a16:creationId xmlns:a16="http://schemas.microsoft.com/office/drawing/2014/main" id="{CD2A4A7A-3951-DB8C-0131-6AECD958F077}"/>
              </a:ext>
            </a:extLst>
          </p:cNvPr>
          <p:cNvSpPr txBox="1"/>
          <p:nvPr/>
        </p:nvSpPr>
        <p:spPr>
          <a:xfrm>
            <a:off x="2604188" y="2329750"/>
            <a:ext cx="16318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Branding SemiLight" panose="00000500000000000000" pitchFamily="50" charset="0"/>
              </a:rPr>
              <a:t>Comment gérer un résident porteur de BMR ?</a:t>
            </a:r>
          </a:p>
        </p:txBody>
      </p:sp>
      <p:pic>
        <p:nvPicPr>
          <p:cNvPr id="13" name="Image 1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811A0D8A-6332-548B-A260-448505AF641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2353" t="8055" r="48784" b="48588"/>
          <a:stretch>
            <a:fillRect/>
          </a:stretch>
        </p:blipFill>
        <p:spPr>
          <a:xfrm>
            <a:off x="412875" y="5047954"/>
            <a:ext cx="489595" cy="413692"/>
          </a:xfrm>
          <a:prstGeom prst="rect">
            <a:avLst/>
          </a:prstGeom>
        </p:spPr>
      </p:pic>
      <p:pic>
        <p:nvPicPr>
          <p:cNvPr id="14" name="Image 13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BD4B0123-2E23-9419-8606-38C3EAB0BAC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2353" t="52573" r="48730" b="4659"/>
          <a:stretch>
            <a:fillRect/>
          </a:stretch>
        </p:blipFill>
        <p:spPr>
          <a:xfrm>
            <a:off x="411944" y="5624802"/>
            <a:ext cx="490526" cy="408073"/>
          </a:xfrm>
          <a:prstGeom prst="rect">
            <a:avLst/>
          </a:prstGeom>
        </p:spPr>
      </p:pic>
      <p:pic>
        <p:nvPicPr>
          <p:cNvPr id="15" name="Image 1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BDCC6AC4-6B0C-E429-3E4E-5DEE06432EB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2353" t="8055" r="48784" b="48588"/>
          <a:stretch>
            <a:fillRect/>
          </a:stretch>
        </p:blipFill>
        <p:spPr>
          <a:xfrm>
            <a:off x="412875" y="6195272"/>
            <a:ext cx="489595" cy="413692"/>
          </a:xfrm>
          <a:prstGeom prst="rect">
            <a:avLst/>
          </a:prstGeom>
        </p:spPr>
      </p:pic>
      <p:pic>
        <p:nvPicPr>
          <p:cNvPr id="20" name="Image 19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7F19F759-F1D3-0BE7-4D45-B127529D8D2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2353" t="52573" r="48730" b="4659"/>
          <a:stretch>
            <a:fillRect/>
          </a:stretch>
        </p:blipFill>
        <p:spPr>
          <a:xfrm>
            <a:off x="411944" y="6771361"/>
            <a:ext cx="490526" cy="408073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FF0A81C4-0D97-DEAF-12D8-CE904A76D25B}"/>
              </a:ext>
            </a:extLst>
          </p:cNvPr>
          <p:cNvSpPr txBox="1"/>
          <p:nvPr/>
        </p:nvSpPr>
        <p:spPr>
          <a:xfrm>
            <a:off x="990179" y="5028332"/>
            <a:ext cx="5454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>
                <a:solidFill>
                  <a:srgbClr val="1E3D7D"/>
                </a:solidFill>
                <a:latin typeface="Aptos" panose="020B0004020202020204" pitchFamily="34" charset="0"/>
              </a:rPr>
              <a:t>Un site national dédié au bon usage des antibiotiques et à la prévention des infections en EHPAD.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AE2A3D3-7476-B5DF-9441-3978EC6BD8E8}"/>
              </a:ext>
            </a:extLst>
          </p:cNvPr>
          <p:cNvSpPr txBox="1"/>
          <p:nvPr/>
        </p:nvSpPr>
        <p:spPr>
          <a:xfrm>
            <a:off x="990180" y="5567228"/>
            <a:ext cx="5454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>
                <a:solidFill>
                  <a:srgbClr val="D32A00"/>
                </a:solidFill>
                <a:latin typeface="Aptos" panose="020B0004020202020204" pitchFamily="34" charset="0"/>
              </a:rPr>
              <a:t>Des outils variés (vidéos, affiches, flyer…) sélectionnés par des experts de terrain.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4A015B9-B9C3-4DD8-5A4B-A32C572BDEC9}"/>
              </a:ext>
            </a:extLst>
          </p:cNvPr>
          <p:cNvSpPr txBox="1"/>
          <p:nvPr/>
        </p:nvSpPr>
        <p:spPr>
          <a:xfrm>
            <a:off x="1018792" y="6140152"/>
            <a:ext cx="5426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>
                <a:solidFill>
                  <a:srgbClr val="1E3D7D"/>
                </a:solidFill>
                <a:latin typeface="Aptos" panose="020B0004020202020204" pitchFamily="34" charset="0"/>
              </a:rPr>
              <a:t>Un accompagnement par des structures de votre territoire expertes du sujet.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E995674-94D9-ED7A-5325-1BB7F7AB4414}"/>
              </a:ext>
            </a:extLst>
          </p:cNvPr>
          <p:cNvSpPr txBox="1"/>
          <p:nvPr/>
        </p:nvSpPr>
        <p:spPr>
          <a:xfrm>
            <a:off x="1018793" y="6726677"/>
            <a:ext cx="5426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>
                <a:solidFill>
                  <a:srgbClr val="D32A00"/>
                </a:solidFill>
                <a:latin typeface="Aptos" panose="020B0004020202020204" pitchFamily="34" charset="0"/>
              </a:rPr>
              <a:t>Une aide à la démarche qualité dans le cadre de la certification et de</a:t>
            </a:r>
          </a:p>
          <a:p>
            <a:pPr algn="just"/>
            <a:r>
              <a:rPr lang="fr-FR" sz="1400" dirty="0">
                <a:solidFill>
                  <a:srgbClr val="D32A00"/>
                </a:solidFill>
                <a:latin typeface="Aptos" panose="020B0004020202020204" pitchFamily="34" charset="0"/>
              </a:rPr>
              <a:t>la DAMRI.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2804213-7D9A-4DFD-84AB-FE9614F0AB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975" y="2032129"/>
            <a:ext cx="2092800" cy="2398765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33837577-2F45-5E61-F292-946CA223E5C0}"/>
              </a:ext>
            </a:extLst>
          </p:cNvPr>
          <p:cNvSpPr txBox="1"/>
          <p:nvPr/>
        </p:nvSpPr>
        <p:spPr>
          <a:xfrm>
            <a:off x="4803411" y="2574041"/>
            <a:ext cx="1330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Branding SemiLight" panose="00000500000000000000" pitchFamily="50" charset="0"/>
              </a:rPr>
              <a:t>On peut traiter les pneumonies 3 jours ?</a:t>
            </a:r>
          </a:p>
        </p:txBody>
      </p:sp>
    </p:spTree>
    <p:extLst>
      <p:ext uri="{BB962C8B-B14F-4D97-AF65-F5344CB8AC3E}">
        <p14:creationId xmlns:p14="http://schemas.microsoft.com/office/powerpoint/2010/main" val="1292310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686</TotalTime>
  <Words>112</Words>
  <Application>Microsoft Office PowerPoint</Application>
  <PresentationFormat>Format A4 (210 x 297 mm)</PresentationFormat>
  <Paragraphs>11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Aptos</vt:lpstr>
      <vt:lpstr>Arial</vt:lpstr>
      <vt:lpstr>Branding BoldItalic</vt:lpstr>
      <vt:lpstr>Branding SemiLight</vt:lpstr>
      <vt:lpstr>Calibri</vt:lpstr>
      <vt:lpstr>Calibri Light</vt:lpstr>
      <vt:lpstr>Thème Office</vt:lpstr>
      <vt:lpstr>Adobe Photoshop Image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Boutfol</dc:creator>
  <cp:lastModifiedBy>willy Boutfol</cp:lastModifiedBy>
  <cp:revision>14</cp:revision>
  <dcterms:created xsi:type="dcterms:W3CDTF">2026-01-20T17:01:37Z</dcterms:created>
  <dcterms:modified xsi:type="dcterms:W3CDTF">2026-02-03T11:47:07Z</dcterms:modified>
</cp:coreProperties>
</file>